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9" r:id="rId3"/>
  </p:sldMasterIdLst>
  <p:notesMasterIdLst>
    <p:notesMasterId r:id="rId34"/>
  </p:notesMasterIdLst>
  <p:sldIdLst>
    <p:sldId id="591" r:id="rId4"/>
    <p:sldId id="259" r:id="rId5"/>
    <p:sldId id="326" r:id="rId6"/>
    <p:sldId id="592" r:id="rId7"/>
    <p:sldId id="363" r:id="rId8"/>
    <p:sldId id="596" r:id="rId9"/>
    <p:sldId id="594" r:id="rId10"/>
    <p:sldId id="599" r:id="rId11"/>
    <p:sldId id="287" r:id="rId12"/>
    <p:sldId id="293" r:id="rId13"/>
    <p:sldId id="297" r:id="rId14"/>
    <p:sldId id="301" r:id="rId15"/>
    <p:sldId id="595" r:id="rId16"/>
    <p:sldId id="348" r:id="rId17"/>
    <p:sldId id="350" r:id="rId18"/>
    <p:sldId id="343" r:id="rId19"/>
    <p:sldId id="352" r:id="rId20"/>
    <p:sldId id="281" r:id="rId21"/>
    <p:sldId id="358" r:id="rId22"/>
    <p:sldId id="593" r:id="rId23"/>
    <p:sldId id="597" r:id="rId24"/>
    <p:sldId id="598" r:id="rId25"/>
    <p:sldId id="600" r:id="rId26"/>
    <p:sldId id="601" r:id="rId27"/>
    <p:sldId id="573" r:id="rId28"/>
    <p:sldId id="602" r:id="rId29"/>
    <p:sldId id="364" r:id="rId30"/>
    <p:sldId id="575" r:id="rId31"/>
    <p:sldId id="603" r:id="rId32"/>
    <p:sldId id="6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8FF"/>
    <a:srgbClr val="A8FFA8"/>
    <a:srgbClr val="FF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/>
    <p:restoredTop sz="93317"/>
  </p:normalViewPr>
  <p:slideViewPr>
    <p:cSldViewPr snapToGrid="0" snapToObjects="1">
      <p:cViewPr>
        <p:scale>
          <a:sx n="80" d="100"/>
          <a:sy n="80" d="100"/>
        </p:scale>
        <p:origin x="-232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frodri/Desktop/simDocs/sstpubs/experiments/2018/p38/results2/InstM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afrodri/Desktop/simDocs/sstpubs/experiments/2018/p38/results2/InstMix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afrodri/Desktop/simDocs/sstpubs/experiments/2018/p38/results2/InstMix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afrodri/Desktop/simDocs/sstpubs/experiments/2018/p38/results2/InstMix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Estimated IPC Improvement from S/G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Cache!$Y$176</c:f>
              <c:strCache>
                <c:ptCount val="1"/>
                <c:pt idx="0">
                  <c:v>Reduced $ Misses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Cache!$X$177:$X$180</c:f>
              <c:strCache>
                <c:ptCount val="4"/>
                <c:pt idx="0">
                  <c:v>hpgmg</c:v>
                </c:pt>
                <c:pt idx="1">
                  <c:v>Kripke</c:v>
                </c:pt>
                <c:pt idx="2">
                  <c:v>XSBench</c:v>
                </c:pt>
                <c:pt idx="3">
                  <c:v>miniMD</c:v>
                </c:pt>
              </c:strCache>
            </c:strRef>
          </c:cat>
          <c:val>
            <c:numRef>
              <c:f>Cache!$Y$177:$Y$180</c:f>
              <c:numCache>
                <c:formatCode>0%</c:formatCode>
                <c:ptCount val="4"/>
                <c:pt idx="0">
                  <c:v>0.12941357926471486</c:v>
                </c:pt>
                <c:pt idx="1">
                  <c:v>0.38424157806087167</c:v>
                </c:pt>
                <c:pt idx="2">
                  <c:v>0.28828671932469074</c:v>
                </c:pt>
                <c:pt idx="3">
                  <c:v>0.24678847605186838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8-6B4A-93F8-322412BF0BE4}"/>
            </c:ext>
          </c:extLst>
        </c:ser>
        <c:ser>
          <c:idx val="1"/>
          <c:order val="1"/>
          <c:tx>
            <c:strRef>
              <c:f>Cache!$Z$176</c:f>
              <c:strCache>
                <c:ptCount val="1"/>
                <c:pt idx="0">
                  <c:v>Int Offload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Cache!$X$177:$X$180</c:f>
              <c:strCache>
                <c:ptCount val="4"/>
                <c:pt idx="0">
                  <c:v>hpgmg</c:v>
                </c:pt>
                <c:pt idx="1">
                  <c:v>Kripke</c:v>
                </c:pt>
                <c:pt idx="2">
                  <c:v>XSBench</c:v>
                </c:pt>
                <c:pt idx="3">
                  <c:v>miniMD</c:v>
                </c:pt>
              </c:strCache>
            </c:strRef>
          </c:cat>
          <c:val>
            <c:numRef>
              <c:f>Cache!$Z$177:$Z$180</c:f>
              <c:numCache>
                <c:formatCode>0%</c:formatCode>
                <c:ptCount val="4"/>
                <c:pt idx="0">
                  <c:v>0.16601308556870142</c:v>
                </c:pt>
                <c:pt idx="1">
                  <c:v>0.44255840200636265</c:v>
                </c:pt>
                <c:pt idx="2">
                  <c:v>0.29316222317655671</c:v>
                </c:pt>
                <c:pt idx="3">
                  <c:v>0.2746158356587276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38-6B4A-93F8-322412BF0B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091232"/>
        <c:axId val="275197984"/>
      </c:barChart>
      <c:catAx>
        <c:axId val="11509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197984"/>
        <c:crosses val="autoZero"/>
        <c:auto val="1"/>
        <c:lblAlgn val="ctr"/>
        <c:lblOffset val="100"/>
        <c:noMultiLvlLbl val="0"/>
      </c:catAx>
      <c:valAx>
        <c:axId val="27519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0912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500861220472443"/>
          <c:y val="0.14743557864983475"/>
          <c:w val="0.23275045697412824"/>
          <c:h val="0.113023260756373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S/G</a:t>
            </a:r>
            <a:r>
              <a:rPr lang="en-US" baseline="0"/>
              <a:t> Scratchpad </a:t>
            </a:r>
            <a:r>
              <a:rPr lang="en-US"/>
              <a:t>Reuse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Sheet1!$P$32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Sheet1!$B$33:$B$36</c:f>
              <c:strCache>
                <c:ptCount val="4"/>
                <c:pt idx="0">
                  <c:v>Kripke</c:v>
                </c:pt>
                <c:pt idx="1">
                  <c:v>hpgmg-ij</c:v>
                </c:pt>
                <c:pt idx="2">
                  <c:v>hpgmg-ijk</c:v>
                </c:pt>
                <c:pt idx="3">
                  <c:v>XSBench</c:v>
                </c:pt>
              </c:strCache>
            </c:strRef>
          </c:cat>
          <c:val>
            <c:numRef>
              <c:f>Sheet1!$P$33:$P$36</c:f>
              <c:numCache>
                <c:formatCode>General</c:formatCode>
                <c:ptCount val="4"/>
                <c:pt idx="0">
                  <c:v>8.0524246395806021</c:v>
                </c:pt>
                <c:pt idx="1">
                  <c:v>26.836461919104991</c:v>
                </c:pt>
                <c:pt idx="2">
                  <c:v>34.26647931009753</c:v>
                </c:pt>
                <c:pt idx="3">
                  <c:v>3.5582078076424484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3-CB44-9532-7400C0388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78428720"/>
        <c:axId val="371604416"/>
      </c:barChart>
      <c:catAx>
        <c:axId val="27842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604416"/>
        <c:crosses val="autoZero"/>
        <c:auto val="1"/>
        <c:lblAlgn val="ctr"/>
        <c:lblOffset val="100"/>
        <c:noMultiLvlLbl val="0"/>
      </c:catAx>
      <c:valAx>
        <c:axId val="37160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42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S/G</a:t>
            </a:r>
            <a:r>
              <a:rPr lang="en-US" baseline="0"/>
              <a:t> Scratchpad </a:t>
            </a:r>
            <a:r>
              <a:rPr lang="en-US"/>
              <a:t>Size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Sheet1!$S$32</c:f>
              <c:strCache>
                <c:ptCount val="1"/>
                <c:pt idx="0">
                  <c:v>size (B)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Sheet1!$B$33:$B$36</c:f>
              <c:strCache>
                <c:ptCount val="4"/>
                <c:pt idx="0">
                  <c:v>Kripke</c:v>
                </c:pt>
                <c:pt idx="1">
                  <c:v>hpgmg-ij</c:v>
                </c:pt>
                <c:pt idx="2">
                  <c:v>hpgmg-ijk</c:v>
                </c:pt>
                <c:pt idx="3">
                  <c:v>XSBench</c:v>
                </c:pt>
              </c:strCache>
            </c:strRef>
          </c:cat>
          <c:val>
            <c:numRef>
              <c:f>Sheet1!$S$33:$S$36</c:f>
              <c:numCache>
                <c:formatCode>General</c:formatCode>
                <c:ptCount val="4"/>
                <c:pt idx="0">
                  <c:v>31.9921875</c:v>
                </c:pt>
                <c:pt idx="1">
                  <c:v>6.609375</c:v>
                </c:pt>
                <c:pt idx="2">
                  <c:v>55.609375</c:v>
                </c:pt>
                <c:pt idx="3">
                  <c:v>40.1171875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7-834A-A66F-E21863A80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78428720"/>
        <c:axId val="371604416"/>
      </c:barChart>
      <c:catAx>
        <c:axId val="27842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604416"/>
        <c:crosses val="autoZero"/>
        <c:auto val="1"/>
        <c:lblAlgn val="ctr"/>
        <c:lblOffset val="100"/>
        <c:noMultiLvlLbl val="0"/>
      </c:catAx>
      <c:valAx>
        <c:axId val="37160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42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Instruction</a:t>
            </a:r>
            <a:r>
              <a:rPr lang="en-US" baseline="0"/>
              <a:t> Offload*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Sheet1!$G$32</c:f>
              <c:strCache>
                <c:ptCount val="1"/>
                <c:pt idx="0">
                  <c:v>%Reads*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Sheet1!$B$33:$B$36</c:f>
              <c:strCache>
                <c:ptCount val="4"/>
                <c:pt idx="0">
                  <c:v>Kripke</c:v>
                </c:pt>
                <c:pt idx="1">
                  <c:v>hpgmg-ij</c:v>
                </c:pt>
                <c:pt idx="2">
                  <c:v>hpgmg-ijk</c:v>
                </c:pt>
                <c:pt idx="3">
                  <c:v>XSBench</c:v>
                </c:pt>
              </c:strCache>
            </c:strRef>
          </c:cat>
          <c:val>
            <c:numRef>
              <c:f>Sheet1!$G$33:$G$36</c:f>
              <c:numCache>
                <c:formatCode>0%</c:formatCode>
                <c:ptCount val="4"/>
                <c:pt idx="0">
                  <c:v>4.3181097919488216E-2</c:v>
                </c:pt>
                <c:pt idx="1">
                  <c:v>0.14728719519343447</c:v>
                </c:pt>
                <c:pt idx="2">
                  <c:v>0.17123726184488083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664D-88AD-8636A9FFCB15}"/>
            </c:ext>
          </c:extLst>
        </c:ser>
        <c:ser>
          <c:idx val="1"/>
          <c:order val="1"/>
          <c:tx>
            <c:strRef>
              <c:f>Sheet1!$H$32</c:f>
              <c:strCache>
                <c:ptCount val="1"/>
                <c:pt idx="0">
                  <c:v>%Non-Mem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Sheet1!$B$33:$B$36</c:f>
              <c:strCache>
                <c:ptCount val="4"/>
                <c:pt idx="0">
                  <c:v>Kripke</c:v>
                </c:pt>
                <c:pt idx="1">
                  <c:v>hpgmg-ij</c:v>
                </c:pt>
                <c:pt idx="2">
                  <c:v>hpgmg-ijk</c:v>
                </c:pt>
                <c:pt idx="3">
                  <c:v>XSBench</c:v>
                </c:pt>
              </c:strCache>
            </c:strRef>
          </c:cat>
          <c:val>
            <c:numRef>
              <c:f>Sheet1!$H$33:$H$36</c:f>
              <c:numCache>
                <c:formatCode>0%</c:formatCode>
                <c:ptCount val="4"/>
                <c:pt idx="0">
                  <c:v>9.2128283278960152E-2</c:v>
                </c:pt>
                <c:pt idx="1">
                  <c:v>4.6803549948213861E-2</c:v>
                </c:pt>
                <c:pt idx="2">
                  <c:v>2.725371598601244E-2</c:v>
                </c:pt>
                <c:pt idx="3">
                  <c:v>0.14844615152070709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664D-88AD-8636A9FFC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78428720"/>
        <c:axId val="371604416"/>
      </c:barChart>
      <c:catAx>
        <c:axId val="27842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604416"/>
        <c:crosses val="autoZero"/>
        <c:auto val="1"/>
        <c:lblAlgn val="ctr"/>
        <c:lblOffset val="100"/>
        <c:noMultiLvlLbl val="0"/>
      </c:catAx>
      <c:valAx>
        <c:axId val="37160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42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8E289-7076-7843-94AA-79D0EC6CADF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82ED8-7C35-A345-A147-71F219111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6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</a:t>
            </a:r>
          </a:p>
          <a:p>
            <a:r>
              <a:rPr lang="en-US" dirty="0"/>
              <a:t>Cultural &amp; organizational constraint space</a:t>
            </a:r>
          </a:p>
          <a:p>
            <a:endParaRPr lang="en-US" dirty="0"/>
          </a:p>
          <a:p>
            <a:r>
              <a:rPr lang="en-US" dirty="0"/>
              <a:t>As well as how we organize research efforts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02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Smily</a:t>
            </a:r>
            <a:r>
              <a:rPr lang="en-US" dirty="0"/>
              <a:t> in the sense that there is room for the improvement – it could be a frown in the sense that we are very wasteful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7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tif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.png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4.wdp"/><Relationship Id="rId11" Type="http://schemas.openxmlformats.org/officeDocument/2006/relationships/image" Target="../media/image30.tiff"/><Relationship Id="rId5" Type="http://schemas.openxmlformats.org/officeDocument/2006/relationships/image" Target="../media/image23.png"/><Relationship Id="rId10" Type="http://schemas.openxmlformats.org/officeDocument/2006/relationships/image" Target="../media/image29.jpeg"/><Relationship Id="rId4" Type="http://schemas.openxmlformats.org/officeDocument/2006/relationships/image" Target="../media/image25.tiff"/><Relationship Id="rId9" Type="http://schemas.openxmlformats.org/officeDocument/2006/relationships/image" Target="../media/image28.tif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2.tiff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6.tiff"/><Relationship Id="rId9" Type="http://schemas.openxmlformats.org/officeDocument/2006/relationships/image" Target="../media/image10.tif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9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7D5310-E5C9-2F4B-A704-88FB22DE31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02201" y="1827191"/>
            <a:ext cx="8128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6120-78BC-1141-B0C4-04323C4B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099A5-98A5-D745-8BD5-DB133E94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1152F-6208-B441-941C-DEC49225B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B8F37-BB4E-1D4E-ACE6-93871CA3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8A11C-2F82-F74A-B721-EEEC263B1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B1F0D-7BB3-3F45-92A8-AA20A1D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9E236-3CDA-9548-A0C1-7363C529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B6B70-0B28-DC43-B549-2F59547E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833C4-54EE-2E4E-83CA-0F2F8CFF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3E43A-41BA-7949-A875-411B3EEA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ACB42-B49D-0A43-9937-47AC633A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AD493-0C69-1447-ADE7-2CCAB31B4ADF}"/>
              </a:ext>
            </a:extLst>
          </p:cNvPr>
          <p:cNvGrpSpPr/>
          <p:nvPr userDrawn="1"/>
        </p:nvGrpSpPr>
        <p:grpSpPr>
          <a:xfrm>
            <a:off x="10246241" y="142340"/>
            <a:ext cx="1828800" cy="872011"/>
            <a:chOff x="754913" y="4306186"/>
            <a:chExt cx="1828800" cy="8720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635A98-CE35-D94B-9B42-59B306B22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14274-480A-424D-8760-4FD29E378CC7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5EE969A-95E1-F541-AC3E-040AB8BC0B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064000" y="1765300"/>
            <a:ext cx="8128000" cy="509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344D-CF84-5D43-9884-F6B15C5A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66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238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069D4-60D7-2F4C-975B-F34965F9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15863-17AA-A64E-A936-FFCB5C15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CF151-A845-B143-87F9-56BEBB9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9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3D39-ED53-594C-A0D3-9AC45EA6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399C-F727-F349-8D08-E3E56B59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8ABE6-B48D-BE43-A6DE-FA767E395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ACC98-B65F-E44D-BC5D-389690FF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9494-8CD1-AE45-8875-C7F51AD1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72282-E0CD-1E4C-B668-D0398EC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3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5CCC-667A-AA4A-8CCA-BCA09FC4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2BF49-38C1-C64F-A0C5-77558075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8A8A8-3620-0C47-A219-114695132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61B9E-D521-3945-B335-DAFFA811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46B2-D2A4-ED4E-BF41-1A763304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CEB91-03EA-C24F-87F8-652783E8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0343-519E-0448-A868-86E71FC3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84A33-F9E2-684D-8044-174C1DBA7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B39F-044F-3949-9D98-F9DFBEA1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7EB2F-8745-A247-B8DC-1C2E8E8A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84238-46B0-4F46-81C7-67535DA7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98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5EC8B-8191-DB41-B15B-B5AA4E108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F8D8B-CC81-4D46-80A3-636AC5626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14041-FB7A-C241-8FD5-34612A2B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42926-BEF6-884A-BBEE-0BEEA5E2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25009-A5D9-1B45-A2F3-82F2DF0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1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05FD81-42B2-6745-85D8-E47F70F1D44A}"/>
              </a:ext>
            </a:extLst>
          </p:cNvPr>
          <p:cNvGrpSpPr/>
          <p:nvPr userDrawn="1"/>
        </p:nvGrpSpPr>
        <p:grpSpPr>
          <a:xfrm>
            <a:off x="10246241" y="142340"/>
            <a:ext cx="1828800" cy="872011"/>
            <a:chOff x="754913" y="4306186"/>
            <a:chExt cx="1828800" cy="87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25EF40-8D42-CC4A-B1E4-3C5091CE3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69773-E0F7-BC47-97AA-A73CE15E6456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794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9920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6DBC57-56B1-5240-8DA9-CFE48C153E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099" y="6422429"/>
            <a:ext cx="506001" cy="4094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DB007-6AF4-644C-BA9D-8020603CD6BC}"/>
              </a:ext>
            </a:extLst>
          </p:cNvPr>
          <p:cNvGrpSpPr/>
          <p:nvPr userDrawn="1"/>
        </p:nvGrpSpPr>
        <p:grpSpPr>
          <a:xfrm>
            <a:off x="9677396" y="69918"/>
            <a:ext cx="1828800" cy="872011"/>
            <a:chOff x="754913" y="4306186"/>
            <a:chExt cx="1828800" cy="8720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7C22D2-B9DD-3F4C-9425-4313266BD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72892-1CC5-F645-AF99-413DC13E5D28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A067E5B-9A94-2646-92FE-E39DDEF988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372" y="6446535"/>
            <a:ext cx="1210599" cy="443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D6FBEC-BBBE-484A-A771-47EEA83CD1B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861" y="6445399"/>
            <a:ext cx="2130552" cy="411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5DC06-2C92-2445-AB8B-F1556A46886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406" y="6200539"/>
            <a:ext cx="758326" cy="7583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91B8E5-9B27-3241-98C6-28F23E455F3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93" y="6422429"/>
            <a:ext cx="1819426" cy="412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486BD-13E4-3740-9595-77A6A63DE41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42" y="6428040"/>
            <a:ext cx="1028701" cy="411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D8006C-8103-DD4B-9636-E6935AC65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348" y="6374630"/>
            <a:ext cx="49992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B04B-6A24-DB49-8AAF-8A5860B3DDE9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9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9920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6DBC57-56B1-5240-8DA9-CFE48C153E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099" y="6422429"/>
            <a:ext cx="506001" cy="4094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DB007-6AF4-644C-BA9D-8020603CD6BC}"/>
              </a:ext>
            </a:extLst>
          </p:cNvPr>
          <p:cNvGrpSpPr/>
          <p:nvPr userDrawn="1"/>
        </p:nvGrpSpPr>
        <p:grpSpPr>
          <a:xfrm>
            <a:off x="9677396" y="69918"/>
            <a:ext cx="1828800" cy="872011"/>
            <a:chOff x="754913" y="4306186"/>
            <a:chExt cx="1828800" cy="8720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7C22D2-B9DD-3F4C-9425-4313266BD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72892-1CC5-F645-AF99-413DC13E5D28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A067E5B-9A94-2646-92FE-E39DDEF988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372" y="6446535"/>
            <a:ext cx="1210599" cy="443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D6FBEC-BBBE-484A-A771-47EEA83CD1B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861" y="6445399"/>
            <a:ext cx="2130552" cy="411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5DC06-2C92-2445-AB8B-F1556A46886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406" y="6200539"/>
            <a:ext cx="758326" cy="7583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91B8E5-9B27-3241-98C6-28F23E455F3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93" y="6422429"/>
            <a:ext cx="1819426" cy="412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486BD-13E4-3740-9595-77A6A63DE41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42" y="6428040"/>
            <a:ext cx="1028701" cy="411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D8006C-8103-DD4B-9636-E6935AC65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348" y="6374630"/>
            <a:ext cx="49992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CC57-F3D4-2C4D-902E-3B9911489C41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3E89-3ED0-A841-A948-D64DCF8FD127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1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98E2-E0EB-EB4D-B341-2518B2FBAFE2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6CCF-C1CF-0840-862C-185D5D8B03E7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9B8D-C83B-0A4A-AFB0-B916CFF51C90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00B1-962F-1D4C-AC0B-4C7399FD8312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50DF-045E-A941-B65E-42F4E6DCB2C9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D382CD-206E-324B-8372-66677E4DA9B9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  <a:p>
            <a:pPr algn="ctr"/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SAND2019-11320 C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9820659-0C44-0041-B7C1-9FB937FEFAF8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7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8EDC1-D76E-CC4D-A628-8826B4160C89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7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05FD81-42B2-6745-85D8-E47F70F1D44A}"/>
              </a:ext>
            </a:extLst>
          </p:cNvPr>
          <p:cNvGrpSpPr/>
          <p:nvPr userDrawn="1"/>
        </p:nvGrpSpPr>
        <p:grpSpPr>
          <a:xfrm>
            <a:off x="10246241" y="142340"/>
            <a:ext cx="1828800" cy="872011"/>
            <a:chOff x="754913" y="4306186"/>
            <a:chExt cx="1828800" cy="87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25EF40-8D42-CC4A-B1E4-3C5091CE3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913" y="4306186"/>
              <a:ext cx="1828800" cy="872011"/>
            </a:xfrm>
            <a:prstGeom prst="flowChartAlternateProcess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69773-E0F7-BC47-97AA-A73CE15E6456}"/>
                </a:ext>
              </a:extLst>
            </p:cNvPr>
            <p:cNvSpPr txBox="1"/>
            <p:nvPr/>
          </p:nvSpPr>
          <p:spPr>
            <a:xfrm>
              <a:off x="1207327" y="4306186"/>
              <a:ext cx="923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25253"/>
                  </a:solidFill>
                </a:rPr>
                <a:t>Project 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034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BAA222-FDC1-DF46-993F-1A93A30A6E1F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F4953BC-F15D-2940-9786-98D04A0256A1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99B4659-B3D6-974F-90E1-EAF15F399814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1834E48-C44C-B14E-B7B9-90AAC293C3F3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DE7B040-5B96-C746-ACFF-84793EA09C4D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F46E-82C4-3D4F-ACED-B24C760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CF11-1F6E-1048-B16C-AC48144B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7E72-5C89-7D46-AFD2-93A8518A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DF3C9-C4D6-114C-BCCD-5457437F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8B2B-09C4-D94C-8013-236C0B5C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A9B190C-7C08-A54B-AD93-F608479884EE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18D3-4B8E-D147-9340-87922B55D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B851D-B33A-B34E-9284-56BA7AE69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576BE-2721-D945-BD53-5E7713DB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B7D0B-E391-464B-A8B0-F76FFF6C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31A6F-CE13-D345-86C8-E6E42AE9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5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F46E-82C4-3D4F-ACED-B24C760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CF11-1F6E-1048-B16C-AC48144B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7E72-5C89-7D46-AFD2-93A8518A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DF3C9-C4D6-114C-BCCD-5457437F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8B2B-09C4-D94C-8013-236C0B5C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7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D3FA-7050-D64D-BE53-9BFE6296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D6562-0AD7-FC4C-A4C0-967ED0C6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4E21-3065-2E49-A2FD-32EE0A49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965AC-130C-0B4A-BA6C-E2DB15D1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893FC-5929-CA41-872B-E3B0269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D9E0-D728-CC4D-8F61-398A674D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DC2C-9D01-7F46-A3A8-A957EBAAB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C9648-50A1-444F-B65E-CB3EED82D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D1E23-A07D-304C-9BD7-FA86AA40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3BBD-73FB-C348-86AC-FF1C7D48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5B8A0-7248-F441-8FFE-F8E3811A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6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7676-EFDF-0B42-A4AE-7A37016C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BD671-2518-BB49-B4C2-CD40C58B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D2DB-3DBF-1642-8833-F94F867ED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530B3-BADF-E44D-8EF2-79E1C03D03F4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963A5-C4AA-6D45-AE95-32E2F2D39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748FC-6F8C-E544-AB47-CA142909B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BDA6D-F430-E944-B0CA-4A852CB1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F1CD3B-71C8-C641-AA73-4F5C38C1EF88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(null)"/><Relationship Id="rId2" Type="http://schemas.openxmlformats.org/officeDocument/2006/relationships/image" Target="../media/image59.(null)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(null)"/><Relationship Id="rId4" Type="http://schemas.openxmlformats.org/officeDocument/2006/relationships/image" Target="../media/image61.(null)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png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P38 Scatter Gather Experiments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SST Team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0DCDF-F96F-3244-AC40-A0927559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A5427-B463-E44F-994F-655B3A37787F}"/>
              </a:ext>
            </a:extLst>
          </p:cNvPr>
          <p:cNvSpPr txBox="1"/>
          <p:nvPr/>
        </p:nvSpPr>
        <p:spPr>
          <a:xfrm>
            <a:off x="5229727" y="6488668"/>
            <a:ext cx="23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en-US" dirty="0"/>
              <a:t>SAND2020-12393 TR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97151-267F-F74A-9C38-FAD09C65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3959235"/>
            <a:ext cx="2709734" cy="1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Software:  easy to target, malleable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</a:t>
            </a:r>
          </a:p>
          <a:p>
            <a:pPr lvl="1"/>
            <a:r>
              <a:rPr lang="en-US" dirty="0"/>
              <a:t>Less accurate for heavily compute-bound</a:t>
            </a:r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E237D-9594-4B47-B7B0-132AB72CB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5"/>
            <a:ext cx="11196925" cy="5080827"/>
          </a:xfrm>
        </p:spPr>
        <p:txBody>
          <a:bodyPr>
            <a:normAutofit/>
          </a:bodyPr>
          <a:lstStyle/>
          <a:p>
            <a:r>
              <a:rPr lang="en-US" dirty="0"/>
              <a:t>Collection of interoperable memory system elements ($s, directories, scratchpad, </a:t>
            </a:r>
            <a:r>
              <a:rPr lang="en-US" dirty="0" err="1"/>
              <a:t>etc</a:t>
            </a:r>
            <a:r>
              <a:rPr lang="en-US" dirty="0"/>
              <a:t>…) </a:t>
            </a:r>
          </a:p>
          <a:p>
            <a:pPr lvl="1"/>
            <a:r>
              <a:rPr lang="en-US" dirty="0"/>
              <a:t>Components are cycle-accurate/cycle-level</a:t>
            </a:r>
          </a:p>
          <a:p>
            <a:r>
              <a:rPr lang="en-US" dirty="0"/>
              <a:t>Cache Model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r>
              <a:rPr lang="en-US" dirty="0"/>
              <a:t>Memory Controller backends:</a:t>
            </a:r>
          </a:p>
          <a:p>
            <a:pPr lvl="1"/>
            <a:r>
              <a:rPr lang="en-US" dirty="0"/>
              <a:t>Simple Timing Model</a:t>
            </a:r>
          </a:p>
          <a:p>
            <a:pPr lvl="1"/>
            <a:r>
              <a:rPr lang="en-US" dirty="0"/>
              <a:t>Basic DRAM timing (sense amp delay)</a:t>
            </a:r>
          </a:p>
          <a:p>
            <a:pPr lvl="1"/>
            <a:r>
              <a:rPr lang="en-US" dirty="0"/>
              <a:t>Wrappers for an external/non-native-SST simulators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pPr lvl="1"/>
            <a:endParaRPr lang="en-US" dirty="0"/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744F6C-60AF-4341-BA86-B5E20D270B6F}"/>
              </a:ext>
            </a:extLst>
          </p:cNvPr>
          <p:cNvGrpSpPr/>
          <p:nvPr/>
        </p:nvGrpSpPr>
        <p:grpSpPr>
          <a:xfrm>
            <a:off x="7328150" y="227551"/>
            <a:ext cx="4589422" cy="750916"/>
            <a:chOff x="1376296" y="4644901"/>
            <a:chExt cx="4054962" cy="8852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AFA8C3-F510-0C4A-9EFB-260CF9793331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More This Afternoon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033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13" name="Graphic 12" descr="Star">
              <a:extLst>
                <a:ext uri="{FF2B5EF4-FFF2-40B4-BE49-F238E27FC236}">
                  <a16:creationId xmlns:a16="http://schemas.microsoft.com/office/drawing/2014/main" id="{38CF6C36-6651-6444-A372-88F31539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9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43" y="287443"/>
            <a:ext cx="10058400" cy="570225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 – Merlin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Topology: Crossbar</a:t>
            </a:r>
          </a:p>
          <a:p>
            <a:pPr lvl="1"/>
            <a:endParaRPr lang="en-US" sz="1200" dirty="0"/>
          </a:p>
          <a:p>
            <a:r>
              <a:rPr lang="en-US" dirty="0"/>
              <a:t>Network </a:t>
            </a:r>
          </a:p>
          <a:p>
            <a:pPr lvl="1"/>
            <a:r>
              <a:rPr lang="en-US" dirty="0"/>
              <a:t>4  processor clusters</a:t>
            </a:r>
          </a:p>
          <a:p>
            <a:pPr lvl="2"/>
            <a:r>
              <a:rPr lang="en-US" dirty="0"/>
              <a:t>4 cores/cluster</a:t>
            </a:r>
          </a:p>
          <a:p>
            <a:pPr lvl="2"/>
            <a:r>
              <a:rPr lang="en-US" dirty="0"/>
              <a:t>4 L1s  4 (optional) scratchpads</a:t>
            </a:r>
          </a:p>
          <a:p>
            <a:pPr lvl="2"/>
            <a:r>
              <a:rPr lang="en-US" dirty="0"/>
              <a:t>1 L2 $</a:t>
            </a:r>
          </a:p>
          <a:p>
            <a:pPr lvl="1"/>
            <a:r>
              <a:rPr lang="en-US" dirty="0"/>
              <a:t>Memory Controller (DRAMSim2)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B63F1-8427-314D-8281-A5F41DB4B1FE}"/>
              </a:ext>
            </a:extLst>
          </p:cNvPr>
          <p:cNvGrpSpPr/>
          <p:nvPr/>
        </p:nvGrpSpPr>
        <p:grpSpPr>
          <a:xfrm>
            <a:off x="7191662" y="90263"/>
            <a:ext cx="4589422" cy="570225"/>
            <a:chOff x="1376296" y="4644901"/>
            <a:chExt cx="4054962" cy="5702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99D0B6-960E-E84B-864C-1CC06E9429B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033">
                      <a:lumMod val="7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More This Afternoon</a:t>
              </a:r>
            </a:p>
          </p:txBody>
        </p:sp>
        <p:pic>
          <p:nvPicPr>
            <p:cNvPr id="13" name="Graphic 12" descr="Star">
              <a:extLst>
                <a:ext uri="{FF2B5EF4-FFF2-40B4-BE49-F238E27FC236}">
                  <a16:creationId xmlns:a16="http://schemas.microsoft.com/office/drawing/2014/main" id="{42CB8504-799D-7540-A06C-E22A79DE0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94CC7C-E8A4-214C-BA52-4F7E910B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411" y="2497277"/>
            <a:ext cx="5544674" cy="32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6B07-13E2-1346-B153-25101653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Infrastructure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2AFA5-5353-6A46-B4D8-0A492B47B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5A92F-5113-7041-BD4D-513C4AACE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926AFD-29BA-9645-8DE8-C546A21B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4851" y="1011845"/>
            <a:ext cx="3467171" cy="50808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CacheLineTrack</a:t>
            </a:r>
            <a:endParaRPr lang="en-US" dirty="0"/>
          </a:p>
          <a:p>
            <a:pPr lvl="1"/>
            <a:r>
              <a:rPr lang="en-US" dirty="0"/>
              <a:t>Subcomponent</a:t>
            </a:r>
          </a:p>
          <a:p>
            <a:pPr lvl="1"/>
            <a:r>
              <a:rPr lang="en-US" dirty="0"/>
              <a:t>“Cache Listener” </a:t>
            </a:r>
          </a:p>
          <a:p>
            <a:pPr lvl="1"/>
            <a:r>
              <a:rPr lang="en-US" dirty="0"/>
              <a:t>Built on interface for prefetchers: notified of reads, writes, evictions</a:t>
            </a:r>
          </a:p>
          <a:p>
            <a:pPr lvl="1"/>
            <a:r>
              <a:rPr lang="en-US" dirty="0"/>
              <a:t>Gathers post-cache histograms, cache use stats,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accPat</a:t>
            </a:r>
            <a:r>
              <a:rPr lang="en-US" dirty="0"/>
              <a:t> “Access Pattern Tracker”</a:t>
            </a:r>
          </a:p>
          <a:p>
            <a:pPr lvl="2"/>
            <a:r>
              <a:rPr lang="en-US" dirty="0"/>
              <a:t>Added to a memory controller model</a:t>
            </a:r>
          </a:p>
          <a:p>
            <a:pPr lvl="2"/>
            <a:r>
              <a:rPr lang="en-US" dirty="0"/>
              <a:t>Tracks access patterns by “page”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6D4AD-5F3B-1D47-9124-A085AFEB71D9}"/>
              </a:ext>
            </a:extLst>
          </p:cNvPr>
          <p:cNvSpPr txBox="1"/>
          <p:nvPr/>
        </p:nvSpPr>
        <p:spPr>
          <a:xfrm>
            <a:off x="4451401" y="1428033"/>
            <a:ext cx="32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…/elements/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cassini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cacheLineTrack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79C09-2311-7447-B77E-1E17CEE6610C}"/>
              </a:ext>
            </a:extLst>
          </p:cNvPr>
          <p:cNvSpPr txBox="1"/>
          <p:nvPr/>
        </p:nvSpPr>
        <p:spPr>
          <a:xfrm>
            <a:off x="3392361" y="4660517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…/elements/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memHierarchy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membackend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pagedMultiBackend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.*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C958D-6CE0-4042-817C-9E39C3F7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1" y="1792549"/>
            <a:ext cx="8176476" cy="35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5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0C12-A213-A349-B536-B2E634EB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Touched Before $ Evict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40E2C-3B70-0946-9951-B1D9279DE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99153-F2A8-CC4A-A292-A36418525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8E6A3-3A8D-2746-BF73-6C6ED6CF68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8" y="810728"/>
            <a:ext cx="5626100" cy="567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C27A-1524-F242-AA15-049211CD08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08" y="810728"/>
            <a:ext cx="5626100" cy="567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F9352-5032-7943-BD3E-2AA5184BEB6F}"/>
              </a:ext>
            </a:extLst>
          </p:cNvPr>
          <p:cNvSpPr txBox="1"/>
          <p:nvPr/>
        </p:nvSpPr>
        <p:spPr>
          <a:xfrm>
            <a:off x="1197429" y="1175853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BF224-70D6-7640-81AB-FD0D36F8C2F8}"/>
              </a:ext>
            </a:extLst>
          </p:cNvPr>
          <p:cNvSpPr txBox="1"/>
          <p:nvPr/>
        </p:nvSpPr>
        <p:spPr>
          <a:xfrm>
            <a:off x="6708336" y="1175853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53569-FD23-874C-9D31-FBAEED9D72B0}"/>
              </a:ext>
            </a:extLst>
          </p:cNvPr>
          <p:cNvSpPr txBox="1"/>
          <p:nvPr/>
        </p:nvSpPr>
        <p:spPr>
          <a:xfrm>
            <a:off x="4837681" y="2741237"/>
            <a:ext cx="2969179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Better understanding of where caches aren’t working</a:t>
            </a:r>
          </a:p>
        </p:txBody>
      </p:sp>
    </p:spTree>
    <p:extLst>
      <p:ext uri="{BB962C8B-B14F-4D97-AF65-F5344CB8AC3E}">
        <p14:creationId xmlns:p14="http://schemas.microsoft.com/office/powerpoint/2010/main" val="913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0C12-A213-A349-B536-B2E634EBA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44" y="249126"/>
            <a:ext cx="4316573" cy="570225"/>
          </a:xfrm>
        </p:spPr>
        <p:txBody>
          <a:bodyPr/>
          <a:lstStyle/>
          <a:p>
            <a:r>
              <a:rPr lang="en-US" dirty="0"/>
              <a:t>Reads Before Evict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40E2C-3B70-0946-9951-B1D9279DE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99153-F2A8-CC4A-A292-A3641852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2" y="1019945"/>
            <a:ext cx="4490424" cy="5131473"/>
          </a:xfrm>
        </p:spPr>
        <p:txBody>
          <a:bodyPr/>
          <a:lstStyle/>
          <a:p>
            <a:r>
              <a:rPr lang="en-US" dirty="0"/>
              <a:t>L1s: Lots of variation</a:t>
            </a:r>
          </a:p>
          <a:p>
            <a:pPr lvl="1"/>
            <a:r>
              <a:rPr lang="en-US" dirty="0"/>
              <a:t>6 (</a:t>
            </a:r>
            <a:r>
              <a:rPr lang="en-US" dirty="0" err="1"/>
              <a:t>XSBench</a:t>
            </a:r>
            <a:r>
              <a:rPr lang="en-US" dirty="0"/>
              <a:t>) to 68 (</a:t>
            </a:r>
            <a:r>
              <a:rPr lang="en-US" dirty="0" err="1"/>
              <a:t>hpgmg</a:t>
            </a:r>
            <a:r>
              <a:rPr lang="en-US" dirty="0"/>
              <a:t>) reads before eviction</a:t>
            </a:r>
          </a:p>
          <a:p>
            <a:pPr lvl="1"/>
            <a:r>
              <a:rPr lang="en-US" dirty="0"/>
              <a:t>Most $lines &lt;16 </a:t>
            </a:r>
          </a:p>
          <a:p>
            <a:r>
              <a:rPr lang="en-US" dirty="0"/>
              <a:t>L2s</a:t>
            </a:r>
          </a:p>
          <a:p>
            <a:pPr lvl="1"/>
            <a:r>
              <a:rPr lang="en-US" dirty="0"/>
              <a:t>Much less (2-3) reads before evict</a:t>
            </a:r>
          </a:p>
          <a:p>
            <a:r>
              <a:rPr lang="en-US" dirty="0"/>
              <a:t>Writes broadly similar</a:t>
            </a:r>
          </a:p>
          <a:p>
            <a:r>
              <a:rPr lang="en-US" dirty="0"/>
              <a:t>Useful for identifying scratchpad candidates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D7FE4-755E-DE40-84F0-F55404B22C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033" y="31286"/>
            <a:ext cx="3355848" cy="3386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8816D-6A7E-A843-A827-A4BFA8BB27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108" y="3485838"/>
            <a:ext cx="3353005" cy="3383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6BFE3-6EA6-494A-8E8D-DA3571176E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034" y="3483792"/>
            <a:ext cx="3353005" cy="3383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2296E6-52B5-254A-907B-2D16A25001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083" y="31286"/>
            <a:ext cx="3353005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B499-F4CE-7645-A338-8343E8B9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Threads/Page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2C0DE-7014-FC4F-9649-FBBDC7539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1049E-9BC5-8B48-822F-783509608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70CCD7-1F2B-984C-A9A9-017996AF87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0728"/>
            <a:ext cx="5905500" cy="5676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79587-FECE-3F44-B422-2611B078A8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08" y="810728"/>
            <a:ext cx="5981700" cy="567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823F9-021C-0243-9864-EFDFF99A8149}"/>
              </a:ext>
            </a:extLst>
          </p:cNvPr>
          <p:cNvSpPr txBox="1"/>
          <p:nvPr/>
        </p:nvSpPr>
        <p:spPr>
          <a:xfrm>
            <a:off x="2373086" y="4381501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46953-C5C7-6A4D-A9FC-A8FFAC5FACE4}"/>
              </a:ext>
            </a:extLst>
          </p:cNvPr>
          <p:cNvSpPr txBox="1"/>
          <p:nvPr/>
        </p:nvSpPr>
        <p:spPr>
          <a:xfrm>
            <a:off x="2373086" y="1611087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0CAA-AB7F-A44B-B4B0-AD639F6A6E4C}"/>
              </a:ext>
            </a:extLst>
          </p:cNvPr>
          <p:cNvSpPr txBox="1"/>
          <p:nvPr/>
        </p:nvSpPr>
        <p:spPr>
          <a:xfrm>
            <a:off x="8844644" y="1611087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0A675-7563-1240-A567-C03647A0AF12}"/>
              </a:ext>
            </a:extLst>
          </p:cNvPr>
          <p:cNvSpPr txBox="1"/>
          <p:nvPr/>
        </p:nvSpPr>
        <p:spPr>
          <a:xfrm>
            <a:off x="8937173" y="4381501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☹️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57C6B-3104-F746-9F4B-14BD997EA6F9}"/>
              </a:ext>
            </a:extLst>
          </p:cNvPr>
          <p:cNvSpPr txBox="1"/>
          <p:nvPr/>
        </p:nvSpPr>
        <p:spPr>
          <a:xfrm>
            <a:off x="4837681" y="2741237"/>
            <a:ext cx="296917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Will thread sharing complicate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127011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2C07-DC1A-F74F-BB78-212CFBA2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Histograms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3621D-CADB-254A-819C-AB5F85B89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92AFC-BC34-ED44-A8CB-87F11A6B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4" y="1429232"/>
            <a:ext cx="4937760" cy="4663440"/>
          </a:xfrm>
        </p:spPr>
        <p:txBody>
          <a:bodyPr/>
          <a:lstStyle/>
          <a:p>
            <a:r>
              <a:rPr lang="en-US" dirty="0"/>
              <a:t>In most applications, small number of pages account for disproportionate number of accesses</a:t>
            </a:r>
          </a:p>
          <a:p>
            <a:r>
              <a:rPr lang="en-US" dirty="0"/>
              <a:t>Small cache can capture a lot</a:t>
            </a:r>
          </a:p>
          <a:p>
            <a:r>
              <a:rPr lang="en-US" dirty="0"/>
              <a:t>Diminishing returns as $ gets larger</a:t>
            </a:r>
          </a:p>
          <a:p>
            <a:r>
              <a:rPr lang="en-US" dirty="0"/>
              <a:t>Useful for Scratchpad sizing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77105-D493-AB41-A337-569BE51FA6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051" y="240503"/>
            <a:ext cx="32004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00F3F-3A79-6D41-9E6C-FFE012DC77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600" y="3657600"/>
            <a:ext cx="32004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AC90B-1FB8-9043-994F-107B5EB681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051" y="3274936"/>
            <a:ext cx="32004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BF0FFA-0CB9-6D4D-9123-8FEBD798DC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1726" y="810728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ED3F-6590-344E-A05C-C655F2AD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Pattern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2B244-8786-094D-A96D-E81B4ACEC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4349777"/>
            <a:ext cx="10789920" cy="1922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quick cut of access pattern detection</a:t>
            </a:r>
          </a:p>
          <a:p>
            <a:r>
              <a:rPr lang="en-US" dirty="0"/>
              <a:t>Examines post-cache misses</a:t>
            </a:r>
          </a:p>
          <a:p>
            <a:r>
              <a:rPr lang="en-US" dirty="0"/>
              <a:t>Determines simple pattern (5 classes)</a:t>
            </a:r>
          </a:p>
          <a:p>
            <a:r>
              <a:rPr lang="en-US" dirty="0"/>
              <a:t>Cluster Centers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8C3C6-359F-7F42-B7CD-A634C5C6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" y="1020083"/>
            <a:ext cx="12192000" cy="3329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83B68-0869-5343-A23D-F9ACC7780E88}"/>
              </a:ext>
            </a:extLst>
          </p:cNvPr>
          <p:cNvSpPr txBox="1"/>
          <p:nvPr/>
        </p:nvSpPr>
        <p:spPr>
          <a:xfrm>
            <a:off x="7677420" y="4618622"/>
            <a:ext cx="296917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complex are access patterns?</a:t>
            </a:r>
          </a:p>
        </p:txBody>
      </p:sp>
    </p:spTree>
    <p:extLst>
      <p:ext uri="{BB962C8B-B14F-4D97-AF65-F5344CB8AC3E}">
        <p14:creationId xmlns:p14="http://schemas.microsoft.com/office/powerpoint/2010/main" val="1608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64AF-9053-714B-B77F-A654B410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MiniMD</a:t>
            </a:r>
            <a:r>
              <a:rPr lang="en-US" dirty="0"/>
              <a:t>: Memory Hotspots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86D4A-D37D-1042-B546-970C4FF6F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E1249-B593-F347-9AA9-9195041B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2" y="4588625"/>
            <a:ext cx="6535354" cy="1721203"/>
          </a:xfrm>
        </p:spPr>
        <p:txBody>
          <a:bodyPr>
            <a:normAutofit/>
          </a:bodyPr>
          <a:lstStyle/>
          <a:p>
            <a:r>
              <a:rPr lang="en-US" dirty="0"/>
              <a:t>3 sites in one file</a:t>
            </a:r>
          </a:p>
          <a:p>
            <a:r>
              <a:rPr lang="en-US" dirty="0"/>
              <a:t>Good capture</a:t>
            </a:r>
          </a:p>
          <a:p>
            <a:r>
              <a:rPr lang="en-US" dirty="0"/>
              <a:t>May require atomics (FP+)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F0B5A-D7F4-404F-906B-F3FA6C560A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36" y="810728"/>
            <a:ext cx="5651500" cy="549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25691-128A-3B4D-804B-6970F4F5CD85}"/>
              </a:ext>
            </a:extLst>
          </p:cNvPr>
          <p:cNvSpPr/>
          <p:nvPr/>
        </p:nvSpPr>
        <p:spPr>
          <a:xfrm>
            <a:off x="349135" y="1313411"/>
            <a:ext cx="3973483" cy="6982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CE06-2A19-DD4C-B7B9-8FB0A1E1BD30}"/>
              </a:ext>
            </a:extLst>
          </p:cNvPr>
          <p:cNvSpPr/>
          <p:nvPr/>
        </p:nvSpPr>
        <p:spPr>
          <a:xfrm>
            <a:off x="640081" y="2350542"/>
            <a:ext cx="4813068" cy="10371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E27CB-5D81-5E44-8F66-B7372D6FE073}"/>
              </a:ext>
            </a:extLst>
          </p:cNvPr>
          <p:cNvSpPr/>
          <p:nvPr/>
        </p:nvSpPr>
        <p:spPr>
          <a:xfrm>
            <a:off x="374402" y="3734023"/>
            <a:ext cx="2119416" cy="721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9A819-05FB-4D4C-9439-485F3AC3B866}"/>
              </a:ext>
            </a:extLst>
          </p:cNvPr>
          <p:cNvSpPr txBox="1"/>
          <p:nvPr/>
        </p:nvSpPr>
        <p:spPr>
          <a:xfrm>
            <a:off x="64951" y="681645"/>
            <a:ext cx="6535354" cy="4288341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miniMD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kokkos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force_lj.cpp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ForceLJ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::operator():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dale Mono" panose="020B050900000000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xtmp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x(i,0);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ytmp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x(i,1);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ztmp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x(i,2);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dale Mono" panose="020B050900000000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for(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k = 0; k &lt;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numneighs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; k++)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j = neighbors(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i,k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delx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xtmp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- x(j,0);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dely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ytmp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- x(j,1);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MMD_float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delz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ztmp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- x(j,2);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const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type_j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= type[j];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f_a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(i,0) += fix;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f_a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(i,1) +=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fiy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f_a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(i,2) +=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fiz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10EDC-DE57-5444-9119-4AC94D622056}"/>
              </a:ext>
            </a:extLst>
          </p:cNvPr>
          <p:cNvSpPr txBox="1"/>
          <p:nvPr/>
        </p:nvSpPr>
        <p:spPr>
          <a:xfrm>
            <a:off x="4870052" y="1591543"/>
            <a:ext cx="296917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Which regions should be targeted?</a:t>
            </a:r>
          </a:p>
        </p:txBody>
      </p:sp>
    </p:spTree>
    <p:extLst>
      <p:ext uri="{BB962C8B-B14F-4D97-AF65-F5344CB8AC3E}">
        <p14:creationId xmlns:p14="http://schemas.microsoft.com/office/powerpoint/2010/main" val="61105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635109C-B410-0842-85D7-E272E179B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SST 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1000-1005	LPS/P38 Introduction</a:t>
            </a:r>
          </a:p>
          <a:p>
            <a:r>
              <a:rPr lang="en-US" dirty="0"/>
              <a:t>1005-1100 	SST Overview &amp; Configuration</a:t>
            </a:r>
          </a:p>
          <a:p>
            <a:r>
              <a:rPr lang="en-US" dirty="0"/>
              <a:t>1100-1200 	Developing with SST</a:t>
            </a:r>
          </a:p>
          <a:p>
            <a:r>
              <a:rPr lang="en-US" dirty="0"/>
              <a:t>1200-1215	Break</a:t>
            </a:r>
          </a:p>
          <a:p>
            <a:r>
              <a:rPr lang="en-US" dirty="0"/>
              <a:t>1215-1245	P38 Scatter/Gather Experiments</a:t>
            </a:r>
          </a:p>
          <a:p>
            <a:r>
              <a:rPr lang="en-US" dirty="0"/>
              <a:t>1245-1330	Memory hierarchy (Gwen/Scott?)</a:t>
            </a:r>
          </a:p>
          <a:p>
            <a:r>
              <a:rPr lang="en-US" dirty="0"/>
              <a:t>1330-1345	Break</a:t>
            </a:r>
          </a:p>
          <a:p>
            <a:r>
              <a:rPr lang="en-US" dirty="0"/>
              <a:t>1345-1415	Broader SST Community (LLNL, </a:t>
            </a:r>
            <a:r>
              <a:rPr lang="en-US" dirty="0" err="1"/>
              <a:t>GPGPUSim</a:t>
            </a:r>
            <a:r>
              <a:rPr lang="en-US" dirty="0"/>
              <a:t>, GeM5)</a:t>
            </a:r>
          </a:p>
          <a:p>
            <a:r>
              <a:rPr lang="en-US" dirty="0"/>
              <a:t>1415-1445	Open Discussion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8C04920-50EC-8A4E-9403-D6D272C5B36D}"/>
              </a:ext>
            </a:extLst>
          </p:cNvPr>
          <p:cNvSpPr/>
          <p:nvPr/>
        </p:nvSpPr>
        <p:spPr>
          <a:xfrm rot="10800000">
            <a:off x="6790267" y="3369734"/>
            <a:ext cx="795867" cy="5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E309-9DD5-0F4E-9D07-0978B360D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Scatter/Gather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7C95F-09AE-B447-B55E-E966CC561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82FB-44A4-0F48-AB13-5A5AC816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FDA1-DB61-9240-886D-AA100ED1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S/G Evaluation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0B398-DD03-C34F-A8BC-C93282F26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E85A1-0E9B-3044-A6D5-8043E2DE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regions of selected applications that may be amenable to near-memory “scatter-gather”</a:t>
            </a:r>
          </a:p>
          <a:p>
            <a:r>
              <a:rPr lang="en-US" dirty="0"/>
              <a:t>Estimate total application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4095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79D6-ECCE-4947-8CFE-AA81FD66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51535-3162-2945-9C0E-381DB0E71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E02FE-60B6-F54C-8A20-F2F62049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285" y="1429232"/>
            <a:ext cx="3038252" cy="4663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Added Scratchpad</a:t>
            </a:r>
          </a:p>
          <a:p>
            <a:r>
              <a:rPr lang="en-US" dirty="0"/>
              <a:t>Added Prefetch logic to Ariel</a:t>
            </a:r>
          </a:p>
          <a:p>
            <a:pPr lvl="1"/>
            <a:r>
              <a:rPr lang="en-US" dirty="0"/>
              <a:t>Emulates near-memory accesses</a:t>
            </a:r>
          </a:p>
          <a:p>
            <a:pPr lvl="1"/>
            <a:r>
              <a:rPr lang="en-US" dirty="0"/>
              <a:t>S/G mem ops </a:t>
            </a:r>
            <a:r>
              <a:rPr lang="en-US" dirty="0" err="1"/>
              <a:t>queue’d</a:t>
            </a:r>
            <a:r>
              <a:rPr lang="en-US" dirty="0"/>
              <a:t> up (Prefetch Queue)</a:t>
            </a:r>
          </a:p>
          <a:p>
            <a:pPr lvl="1"/>
            <a:r>
              <a:rPr lang="en-US" dirty="0"/>
              <a:t>Consolidates scatter-gather accesses</a:t>
            </a:r>
          </a:p>
          <a:p>
            <a:pPr lvl="1"/>
            <a:r>
              <a:rPr lang="en-US" dirty="0"/>
              <a:t>Adds latency, throttles issue width</a:t>
            </a:r>
          </a:p>
          <a:p>
            <a:pPr lvl="1"/>
            <a:r>
              <a:rPr lang="en-US" dirty="0"/>
              <a:t>Sends to memory</a:t>
            </a:r>
          </a:p>
          <a:p>
            <a:pPr lvl="1"/>
            <a:r>
              <a:rPr lang="en-US" dirty="0"/>
              <a:t>Loads to $ or scratchpad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3118-9497-F448-BA92-159B0EFE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0" y="1230356"/>
            <a:ext cx="8912335" cy="42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3EBC-5F9F-9841-BBD9-5165DC2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Infrastructure: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6ACC-5560-EF4B-A973-49D3AC59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C285A-4BB2-054D-9EFB-C45A173D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411" y="1010652"/>
            <a:ext cx="4620126" cy="2229853"/>
          </a:xfrm>
        </p:spPr>
        <p:txBody>
          <a:bodyPr>
            <a:normAutofit fontScale="92500"/>
          </a:bodyPr>
          <a:lstStyle/>
          <a:p>
            <a:r>
              <a:rPr lang="en-US" dirty="0"/>
              <a:t>Modified applications based on analysis</a:t>
            </a:r>
          </a:p>
          <a:p>
            <a:r>
              <a:rPr lang="en-US" dirty="0"/>
              <a:t>“Tag” S/G sections</a:t>
            </a:r>
          </a:p>
          <a:p>
            <a:r>
              <a:rPr lang="en-US" dirty="0"/>
              <a:t>Send tagged/ annotated stream back to Ariel</a:t>
            </a:r>
          </a:p>
          <a:p>
            <a:r>
              <a:rPr lang="en-US" dirty="0"/>
              <a:t>Track &amp; gather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7ACCB-EB39-0D40-B771-EF80111D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" y="1892968"/>
            <a:ext cx="9986776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5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7E0-352F-4A4F-A5BE-4594DC8B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115507"/>
            <a:ext cx="10058400" cy="570225"/>
          </a:xfrm>
        </p:spPr>
        <p:txBody>
          <a:bodyPr/>
          <a:lstStyle/>
          <a:p>
            <a:r>
              <a:rPr lang="en-US" dirty="0"/>
              <a:t>Evaluation Infrastructure: Application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D8B20-55ED-FA4C-A715-49CE014AE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C335D-17AF-5A49-849D-DD23AB32C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388" y="1429232"/>
            <a:ext cx="4885179" cy="4663440"/>
          </a:xfrm>
        </p:spPr>
        <p:txBody>
          <a:bodyPr/>
          <a:lstStyle/>
          <a:p>
            <a:r>
              <a:rPr lang="en-US" dirty="0"/>
              <a:t>Normal Ariel just passes reads/writes and other instructions back to Ariel CPU</a:t>
            </a:r>
          </a:p>
          <a:p>
            <a:r>
              <a:rPr lang="en-US" dirty="0"/>
              <a:t>Modifications for P38</a:t>
            </a:r>
          </a:p>
          <a:p>
            <a:pPr lvl="1"/>
            <a:r>
              <a:rPr lang="en-US" dirty="0"/>
              <a:t>Add “buoy” functions which PIN replaces with markers</a:t>
            </a:r>
          </a:p>
          <a:p>
            <a:pPr lvl="1"/>
            <a:r>
              <a:rPr lang="en-US" dirty="0"/>
              <a:t>Toggling to indicate non-memory instructions (i.e. would be offloaded)</a:t>
            </a:r>
          </a:p>
          <a:p>
            <a:pPr lvl="1"/>
            <a:r>
              <a:rPr lang="en-US" dirty="0"/>
              <a:t>Prefetch loads (coalesced, sent directly to memory)</a:t>
            </a:r>
          </a:p>
          <a:p>
            <a:pPr lvl="2"/>
            <a:r>
              <a:rPr lang="en-US" dirty="0"/>
              <a:t>Optionally, return to scratchpad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A5E13-976B-4C45-9185-8681E84E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8" y="1549400"/>
            <a:ext cx="5854700" cy="37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FEC56-27C4-D845-856B-964BEF7B7D8D}"/>
              </a:ext>
            </a:extLst>
          </p:cNvPr>
          <p:cNvSpPr txBox="1"/>
          <p:nvPr/>
        </p:nvSpPr>
        <p:spPr>
          <a:xfrm>
            <a:off x="64951" y="6042822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afrodri</a:t>
            </a:r>
            <a:r>
              <a:rPr lang="en-US" dirty="0"/>
              <a:t>/</a:t>
            </a:r>
            <a:r>
              <a:rPr lang="en-US" dirty="0" err="1"/>
              <a:t>sst</a:t>
            </a:r>
            <a:r>
              <a:rPr lang="en-US" dirty="0"/>
              <a:t>-elements/tree/</a:t>
            </a:r>
            <a:r>
              <a:rPr lang="en-US" dirty="0" err="1"/>
              <a:t>afrodri</a:t>
            </a:r>
            <a:r>
              <a:rPr lang="en-US" dirty="0"/>
              <a:t>/</a:t>
            </a:r>
            <a:r>
              <a:rPr lang="en-US" dirty="0" err="1"/>
              <a:t>sgEst</a:t>
            </a:r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BF5D217-4739-4545-B62A-AE2EF1BE19A2}"/>
              </a:ext>
            </a:extLst>
          </p:cNvPr>
          <p:cNvSpPr/>
          <p:nvPr/>
        </p:nvSpPr>
        <p:spPr>
          <a:xfrm>
            <a:off x="1122947" y="810727"/>
            <a:ext cx="4122821" cy="488683"/>
          </a:xfrm>
          <a:prstGeom prst="wedgeRectCallout">
            <a:avLst>
              <a:gd name="adj1" fmla="val -14838"/>
              <a:gd name="adj2" fmla="val 191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…/elements/</a:t>
            </a:r>
            <a:r>
              <a:rPr lang="en-US" sz="1600" dirty="0" err="1"/>
              <a:t>ariel</a:t>
            </a:r>
            <a:r>
              <a:rPr lang="en-US" sz="1600" dirty="0"/>
              <a:t>/frontend/simple/ </a:t>
            </a:r>
            <a:r>
              <a:rPr lang="en-US" sz="1600" dirty="0" err="1"/>
              <a:t>fesimple.cc</a:t>
            </a:r>
            <a:endParaRPr lang="en-US" sz="1600" dirty="0"/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01B0CD92-12F8-684D-BFB8-2CF94777F889}"/>
              </a:ext>
            </a:extLst>
          </p:cNvPr>
          <p:cNvSpPr/>
          <p:nvPr/>
        </p:nvSpPr>
        <p:spPr>
          <a:xfrm>
            <a:off x="2502567" y="5489229"/>
            <a:ext cx="4122821" cy="488683"/>
          </a:xfrm>
          <a:prstGeom prst="wedgeRectCallout">
            <a:avLst>
              <a:gd name="adj1" fmla="val -11725"/>
              <a:gd name="adj2" fmla="val -97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…/elements/</a:t>
            </a:r>
            <a:r>
              <a:rPr lang="en-US" sz="1600" dirty="0" err="1"/>
              <a:t>ariel</a:t>
            </a:r>
            <a:r>
              <a:rPr lang="en-US" sz="1600" dirty="0"/>
              <a:t>/</a:t>
            </a:r>
            <a:r>
              <a:rPr lang="en-US" sz="1600" dirty="0" err="1"/>
              <a:t>arielcore.cc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93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0AE3-7D0B-AD49-BE1C-1E7C6B5A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48" y="50003"/>
            <a:ext cx="10058400" cy="570225"/>
          </a:xfrm>
        </p:spPr>
        <p:txBody>
          <a:bodyPr/>
          <a:lstStyle/>
          <a:p>
            <a:r>
              <a:rPr lang="en-US" dirty="0"/>
              <a:t>Initial Applications: </a:t>
            </a:r>
            <a:r>
              <a:rPr lang="en-US" dirty="0" err="1"/>
              <a:t>Kripke</a:t>
            </a:r>
            <a:r>
              <a:rPr lang="en-US" dirty="0"/>
              <a:t>, </a:t>
            </a:r>
            <a:r>
              <a:rPr lang="en-US" dirty="0" err="1"/>
              <a:t>hpgmg</a:t>
            </a:r>
            <a:r>
              <a:rPr lang="en-US" dirty="0"/>
              <a:t>, </a:t>
            </a:r>
            <a:r>
              <a:rPr lang="en-US" dirty="0" err="1"/>
              <a:t>XSBench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DA249-3215-6845-AB1B-AAA179EF8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3875B-4BF4-724C-98F0-A119E1FE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990600"/>
            <a:ext cx="4378309" cy="5372100"/>
          </a:xfrm>
        </p:spPr>
        <p:txBody>
          <a:bodyPr>
            <a:normAutofit/>
          </a:bodyPr>
          <a:lstStyle/>
          <a:p>
            <a:r>
              <a:rPr lang="en-US" dirty="0"/>
              <a:t>Applications modified</a:t>
            </a:r>
          </a:p>
          <a:p>
            <a:r>
              <a:rPr lang="en-US" dirty="0"/>
              <a:t>Difficult! High bar: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: 98% L1 hit, high L2, multiple “hot” s/g regions, </a:t>
            </a:r>
            <a:r>
              <a:rPr lang="en-US" dirty="0">
                <a:solidFill>
                  <a:schemeClr val="accent1"/>
                </a:solidFill>
              </a:rPr>
              <a:t>~70% accesses in s/g, thread local</a:t>
            </a:r>
          </a:p>
          <a:p>
            <a:pPr lvl="1"/>
            <a:r>
              <a:rPr lang="en-US" dirty="0" err="1"/>
              <a:t>hpgmg</a:t>
            </a:r>
            <a:r>
              <a:rPr lang="en-US" dirty="0"/>
              <a:t>: 98-99% L1 hit 😰</a:t>
            </a:r>
          </a:p>
          <a:p>
            <a:pPr lvl="1"/>
            <a:r>
              <a:rPr lang="en-US" dirty="0" err="1"/>
              <a:t>XSBench</a:t>
            </a:r>
            <a:r>
              <a:rPr lang="en-US" dirty="0"/>
              <a:t>:  </a:t>
            </a:r>
            <a:r>
              <a:rPr lang="en-US" dirty="0" err="1"/>
              <a:t>upto</a:t>
            </a:r>
            <a:r>
              <a:rPr lang="en-US" dirty="0"/>
              <a:t> 5% L1 miss, 30% s/g, complex s/g region</a:t>
            </a:r>
          </a:p>
          <a:p>
            <a:r>
              <a:rPr lang="en-US" dirty="0"/>
              <a:t>If we can show improvement here, we can probably improve many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D2428-C298-944F-9BED-9A062002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953" y="2606282"/>
            <a:ext cx="2084831" cy="2028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61FD1-6F64-2A44-ACEC-E43DBA18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953" y="240503"/>
            <a:ext cx="2083339" cy="2027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B29E4-E779-2947-A934-24AD2210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238" y="624045"/>
            <a:ext cx="3721100" cy="270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E428F8-6FD5-3745-AC61-433604725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953" y="4829389"/>
            <a:ext cx="2084831" cy="2028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0879C-4BBB-5041-B56F-EBC981958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238" y="3264975"/>
            <a:ext cx="2905971" cy="1911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48217-F704-504A-AABB-84D4F8D8F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2146" y="5115722"/>
            <a:ext cx="3219283" cy="195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6E03F-B001-8842-BA25-4F6D961E7B25}"/>
              </a:ext>
            </a:extLst>
          </p:cNvPr>
          <p:cNvSpPr txBox="1"/>
          <p:nvPr/>
        </p:nvSpPr>
        <p:spPr>
          <a:xfrm>
            <a:off x="10225691" y="5261675"/>
            <a:ext cx="1055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62406-5935-5143-B2CD-74BC3ACF3C7F}"/>
              </a:ext>
            </a:extLst>
          </p:cNvPr>
          <p:cNvSpPr txBox="1"/>
          <p:nvPr/>
        </p:nvSpPr>
        <p:spPr>
          <a:xfrm>
            <a:off x="10173984" y="1028446"/>
            <a:ext cx="11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C2448-70FC-F541-A632-4537C43A6C1B}"/>
              </a:ext>
            </a:extLst>
          </p:cNvPr>
          <p:cNvSpPr txBox="1"/>
          <p:nvPr/>
        </p:nvSpPr>
        <p:spPr>
          <a:xfrm>
            <a:off x="8414562" y="5428195"/>
            <a:ext cx="1055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5ED87-1826-1045-8FC4-520BBDBC5BA5}"/>
              </a:ext>
            </a:extLst>
          </p:cNvPr>
          <p:cNvSpPr txBox="1"/>
          <p:nvPr/>
        </p:nvSpPr>
        <p:spPr>
          <a:xfrm>
            <a:off x="8436806" y="1147155"/>
            <a:ext cx="1055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😰</a:t>
            </a:r>
          </a:p>
        </p:txBody>
      </p:sp>
    </p:spTree>
    <p:extLst>
      <p:ext uri="{BB962C8B-B14F-4D97-AF65-F5344CB8AC3E}">
        <p14:creationId xmlns:p14="http://schemas.microsoft.com/office/powerpoint/2010/main" val="341996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E61F-9D3B-1747-8FE8-7E0C5490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Infrastructure: Application Modifications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59132-FB6C-2B4F-8BC8-951434083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01BC1-6BCA-3547-AB27-3DA52E56B2E5}"/>
              </a:ext>
            </a:extLst>
          </p:cNvPr>
          <p:cNvSpPr txBox="1"/>
          <p:nvPr/>
        </p:nvSpPr>
        <p:spPr>
          <a:xfrm>
            <a:off x="64951" y="1941095"/>
            <a:ext cx="6186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scOff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= 1;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for(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gz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= 0;gz &lt;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num_locgz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; ++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gz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){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 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ariel_toggle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();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 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ariel_pf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(&amp;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psi_d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[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gz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],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scOff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++);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 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ariel_pf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(&amp;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phi_nm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[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gz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],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scOff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++);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 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ariel_toggle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();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}</a:t>
            </a:r>
          </a:p>
          <a:p>
            <a:r>
              <a:rPr lang="en-US" sz="2000" dirty="0">
                <a:latin typeface="Monaco" pitchFamily="2" charset="77"/>
              </a:rPr>
              <a:t>          </a:t>
            </a:r>
          </a:p>
          <a:p>
            <a:r>
              <a:rPr lang="en-US" sz="2000" dirty="0">
                <a:latin typeface="Monaco" pitchFamily="2" charset="77"/>
              </a:rPr>
              <a:t>for(</a:t>
            </a:r>
            <a:r>
              <a:rPr lang="en-US" sz="2000" dirty="0" err="1">
                <a:latin typeface="Monaco" pitchFamily="2" charset="77"/>
              </a:rPr>
              <a:t>int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 err="1">
                <a:latin typeface="Monaco" pitchFamily="2" charset="77"/>
              </a:rPr>
              <a:t>gz</a:t>
            </a:r>
            <a:r>
              <a:rPr lang="en-US" sz="2000" dirty="0">
                <a:latin typeface="Monaco" pitchFamily="2" charset="77"/>
              </a:rPr>
              <a:t> = 0;gz &lt; </a:t>
            </a:r>
            <a:r>
              <a:rPr lang="en-US" sz="2000" dirty="0" err="1">
                <a:latin typeface="Monaco" pitchFamily="2" charset="77"/>
              </a:rPr>
              <a:t>num_locgz</a:t>
            </a:r>
            <a:r>
              <a:rPr lang="en-US" sz="2000" dirty="0">
                <a:latin typeface="Monaco" pitchFamily="2" charset="77"/>
              </a:rPr>
              <a:t>; ++ </a:t>
            </a:r>
            <a:r>
              <a:rPr lang="en-US" sz="2000" dirty="0" err="1">
                <a:latin typeface="Monaco" pitchFamily="2" charset="77"/>
              </a:rPr>
              <a:t>gz</a:t>
            </a:r>
            <a:r>
              <a:rPr lang="en-US" sz="2000" dirty="0">
                <a:latin typeface="Monaco" pitchFamily="2" charset="77"/>
              </a:rPr>
              <a:t>){</a:t>
            </a:r>
          </a:p>
          <a:p>
            <a:r>
              <a:rPr lang="en-US" sz="2000" dirty="0">
                <a:latin typeface="Monaco" pitchFamily="2" charset="77"/>
              </a:rPr>
              <a:t>    </a:t>
            </a:r>
            <a:r>
              <a:rPr lang="en-US" sz="2000" dirty="0" err="1">
                <a:latin typeface="Monaco" pitchFamily="2" charset="77"/>
              </a:rPr>
              <a:t>phi_nm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gz</a:t>
            </a:r>
            <a:r>
              <a:rPr lang="en-US" sz="2000" dirty="0">
                <a:latin typeface="Monaco" pitchFamily="2" charset="77"/>
              </a:rPr>
              <a:t>] += </a:t>
            </a:r>
            <a:r>
              <a:rPr lang="en-US" sz="2000" dirty="0" err="1">
                <a:latin typeface="Monaco" pitchFamily="2" charset="77"/>
              </a:rPr>
              <a:t>ell_nm_d</a:t>
            </a:r>
            <a:r>
              <a:rPr lang="en-US" sz="2000" dirty="0">
                <a:latin typeface="Monaco" pitchFamily="2" charset="77"/>
              </a:rPr>
              <a:t> * </a:t>
            </a:r>
            <a:r>
              <a:rPr lang="en-US" sz="2000" dirty="0" err="1">
                <a:latin typeface="Monaco" pitchFamily="2" charset="77"/>
              </a:rPr>
              <a:t>psi_d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gz</a:t>
            </a:r>
            <a:r>
              <a:rPr lang="en-US" sz="2000" dirty="0">
                <a:latin typeface="Monaco" pitchFamily="2" charset="77"/>
              </a:rPr>
              <a:t>];</a:t>
            </a:r>
          </a:p>
          <a:p>
            <a:r>
              <a:rPr lang="en-US" sz="2000" dirty="0">
                <a:latin typeface="Monaco" pitchFamily="2" charset="77"/>
              </a:rPr>
              <a:t>}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D6401C6-2C53-3746-A0BD-4ECD62FDBF07}"/>
              </a:ext>
            </a:extLst>
          </p:cNvPr>
          <p:cNvSpPr/>
          <p:nvPr/>
        </p:nvSpPr>
        <p:spPr>
          <a:xfrm>
            <a:off x="6689559" y="4376233"/>
            <a:ext cx="2935705" cy="468483"/>
          </a:xfrm>
          <a:prstGeom prst="wedgeRectCallout">
            <a:avLst>
              <a:gd name="adj1" fmla="val -67828"/>
              <a:gd name="adj2" fmla="val -32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 Loop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E5D0201D-522B-FE4F-972B-CCAE79CA61EC}"/>
              </a:ext>
            </a:extLst>
          </p:cNvPr>
          <p:cNvSpPr/>
          <p:nvPr/>
        </p:nvSpPr>
        <p:spPr>
          <a:xfrm>
            <a:off x="5895475" y="907428"/>
            <a:ext cx="2935705" cy="468483"/>
          </a:xfrm>
          <a:prstGeom prst="wedgeRectCallout">
            <a:avLst>
              <a:gd name="adj1" fmla="val -62364"/>
              <a:gd name="adj2" fmla="val 220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“Prefetch Loop”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73BE74A-E47F-D04F-91AE-BA21F205356E}"/>
              </a:ext>
            </a:extLst>
          </p:cNvPr>
          <p:cNvSpPr/>
          <p:nvPr/>
        </p:nvSpPr>
        <p:spPr>
          <a:xfrm>
            <a:off x="7010402" y="1540733"/>
            <a:ext cx="4507830" cy="468483"/>
          </a:xfrm>
          <a:prstGeom prst="wedgeRectCallout">
            <a:avLst>
              <a:gd name="adj1" fmla="val -110041"/>
              <a:gd name="adj2" fmla="val 213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Toggle so non-memory not counted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85A7AD2F-ABF8-8F46-99ED-47A171D236A4}"/>
              </a:ext>
            </a:extLst>
          </p:cNvPr>
          <p:cNvSpPr/>
          <p:nvPr/>
        </p:nvSpPr>
        <p:spPr>
          <a:xfrm>
            <a:off x="7371349" y="2413741"/>
            <a:ext cx="4507830" cy="1397307"/>
          </a:xfrm>
          <a:prstGeom prst="wedgeRectCallout">
            <a:avLst>
              <a:gd name="adj1" fmla="val -92959"/>
              <a:gd name="adj2" fmla="val 4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 Prefetch (opt: To scratchpad)</a:t>
            </a:r>
          </a:p>
          <a:p>
            <a:pPr algn="ctr"/>
            <a:r>
              <a:rPr lang="en-US" dirty="0"/>
              <a:t>PFs are coalesced to improve density</a:t>
            </a:r>
          </a:p>
          <a:p>
            <a:pPr algn="ctr"/>
            <a:r>
              <a:rPr lang="en-US" dirty="0"/>
              <a:t>PFs to scratch have addresses remapped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DD400-7EE0-E440-AEBC-32181C1EE643}"/>
              </a:ext>
            </a:extLst>
          </p:cNvPr>
          <p:cNvSpPr txBox="1"/>
          <p:nvPr/>
        </p:nvSpPr>
        <p:spPr>
          <a:xfrm>
            <a:off x="9034600" y="5418970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Allows…</a:t>
            </a:r>
          </a:p>
        </p:txBody>
      </p:sp>
    </p:spTree>
    <p:extLst>
      <p:ext uri="{BB962C8B-B14F-4D97-AF65-F5344CB8AC3E}">
        <p14:creationId xmlns:p14="http://schemas.microsoft.com/office/powerpoint/2010/main" val="217597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AB84-61DD-CB42-9BE1-857A0F3B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CD943-9A35-1E48-A3B5-05696DBC0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0399B-5A93-1445-B725-0D728A2CB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5" y="1143000"/>
            <a:ext cx="5669280" cy="4949672"/>
          </a:xfrm>
        </p:spPr>
        <p:txBody>
          <a:bodyPr/>
          <a:lstStyle/>
          <a:p>
            <a:r>
              <a:rPr lang="en-US" dirty="0"/>
              <a:t>Effect 1:  Reduce $ Misses</a:t>
            </a:r>
          </a:p>
          <a:p>
            <a:pPr lvl="1"/>
            <a:r>
              <a:rPr lang="en-US" dirty="0"/>
              <a:t>Many L1 misses become hits</a:t>
            </a:r>
          </a:p>
          <a:p>
            <a:pPr lvl="1"/>
            <a:r>
              <a:rPr lang="en-US" dirty="0"/>
              <a:t>13-40% IPC improvement</a:t>
            </a:r>
          </a:p>
          <a:p>
            <a:r>
              <a:rPr lang="en-US" dirty="0"/>
              <a:t>Effect 2: Integer offload</a:t>
            </a:r>
          </a:p>
          <a:p>
            <a:pPr lvl="1"/>
            <a:r>
              <a:rPr lang="en-US" dirty="0"/>
              <a:t>17-44% IPC Improvement</a:t>
            </a:r>
          </a:p>
          <a:p>
            <a:r>
              <a:rPr lang="en-US" dirty="0"/>
              <a:t>Effect 3: Improved $ performance</a:t>
            </a:r>
          </a:p>
          <a:p>
            <a:pPr lvl="1"/>
            <a:r>
              <a:rPr lang="en-US" dirty="0"/>
              <a:t>If covered cache accesses go to </a:t>
            </a:r>
            <a:r>
              <a:rPr lang="en-US" dirty="0" err="1"/>
              <a:t>scatchpad</a:t>
            </a:r>
            <a:r>
              <a:rPr lang="en-US" dirty="0"/>
              <a:t>, other accesses more efficient? </a:t>
            </a:r>
          </a:p>
          <a:p>
            <a:pPr lvl="1"/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C431507-0BF3-0846-A2F7-03FD15F3F51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23958" y="1143000"/>
          <a:ext cx="5861214" cy="4949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36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2976-E030-394F-BF51-32035B5A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S/G to Scratchpad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F333-EA6D-424D-8467-898654894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93551-51D3-6C4A-A86E-6A0CA7F3E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" y="810728"/>
            <a:ext cx="4647504" cy="5281944"/>
          </a:xfrm>
        </p:spPr>
        <p:txBody>
          <a:bodyPr>
            <a:normAutofit/>
          </a:bodyPr>
          <a:lstStyle/>
          <a:p>
            <a:r>
              <a:rPr lang="en-US" dirty="0"/>
              <a:t>Identify regions to S/G to scratchpad, offload</a:t>
            </a:r>
          </a:p>
          <a:p>
            <a:r>
              <a:rPr lang="en-US" dirty="0"/>
              <a:t>Demonstrate:</a:t>
            </a:r>
          </a:p>
          <a:p>
            <a:pPr lvl="1"/>
            <a:r>
              <a:rPr lang="en-US" dirty="0"/>
              <a:t>Able to offload substantial % of integer operations</a:t>
            </a:r>
          </a:p>
          <a:p>
            <a:pPr lvl="1"/>
            <a:r>
              <a:rPr lang="en-US" dirty="0"/>
              <a:t>Good reuse of data when in scratchpad </a:t>
            </a:r>
          </a:p>
          <a:p>
            <a:pPr lvl="1"/>
            <a:r>
              <a:rPr lang="en-US" dirty="0"/>
              <a:t>Scratchpad sizes reasonable (L1 sized)</a:t>
            </a:r>
          </a:p>
          <a:p>
            <a:pPr lvl="1"/>
            <a:r>
              <a:rPr lang="en-US" dirty="0"/>
              <a:t>S/G data less “dense” – can be smarter / more efficient than Cache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6066E29-603E-9641-BE2F-B33E01E3B96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78722" y="614030"/>
          <a:ext cx="3879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838A997-9E60-6C4F-A9F5-6DDE03CA037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12912" y="3670300"/>
          <a:ext cx="3879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3C1D18F-EA31-304B-8A1B-84F0736809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83933" y="628165"/>
          <a:ext cx="3879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7E6C5D6-E6CE-814F-93ED-746A239A2089}"/>
              </a:ext>
            </a:extLst>
          </p:cNvPr>
          <p:cNvSpPr txBox="1"/>
          <p:nvPr/>
        </p:nvSpPr>
        <p:spPr>
          <a:xfrm>
            <a:off x="4944531" y="929815"/>
            <a:ext cx="11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E3756-2502-3C46-B176-3463341D8A20}"/>
              </a:ext>
            </a:extLst>
          </p:cNvPr>
          <p:cNvSpPr txBox="1"/>
          <p:nvPr/>
        </p:nvSpPr>
        <p:spPr>
          <a:xfrm>
            <a:off x="7061433" y="4085971"/>
            <a:ext cx="115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B1233-3D40-EA4B-BB29-B6A8F883371B}"/>
              </a:ext>
            </a:extLst>
          </p:cNvPr>
          <p:cNvSpPr txBox="1"/>
          <p:nvPr/>
        </p:nvSpPr>
        <p:spPr>
          <a:xfrm>
            <a:off x="9473594" y="1437647"/>
            <a:ext cx="71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A45A2-8BB4-F14C-B17D-22DF9AC14511}"/>
              </a:ext>
            </a:extLst>
          </p:cNvPr>
          <p:cNvSpPr txBox="1"/>
          <p:nvPr/>
        </p:nvSpPr>
        <p:spPr>
          <a:xfrm>
            <a:off x="8595859" y="2346895"/>
            <a:ext cx="59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😐</a:t>
            </a:r>
            <a:endParaRPr lang="en-US" sz="6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5D4E9-0372-4E44-8555-B7139FE29697}"/>
              </a:ext>
            </a:extLst>
          </p:cNvPr>
          <p:cNvSpPr txBox="1"/>
          <p:nvPr/>
        </p:nvSpPr>
        <p:spPr>
          <a:xfrm>
            <a:off x="8655963" y="4916968"/>
            <a:ext cx="849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(☹️)</a:t>
            </a:r>
          </a:p>
        </p:txBody>
      </p:sp>
    </p:spTree>
    <p:extLst>
      <p:ext uri="{BB962C8B-B14F-4D97-AF65-F5344CB8AC3E}">
        <p14:creationId xmlns:p14="http://schemas.microsoft.com/office/powerpoint/2010/main" val="6220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AE61-FD0B-ED44-811C-F074335D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4FE8-AEE2-CA47-A81C-F2942177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provided </a:t>
            </a:r>
          </a:p>
          <a:p>
            <a:pPr lvl="1"/>
            <a:r>
              <a:rPr lang="en-US" dirty="0"/>
              <a:t>Analysis infrastructure</a:t>
            </a:r>
          </a:p>
          <a:p>
            <a:pPr lvl="1"/>
            <a:r>
              <a:rPr lang="en-US" dirty="0"/>
              <a:t>S/G Evaluation infrastructure</a:t>
            </a:r>
          </a:p>
          <a:p>
            <a:pPr lvl="1"/>
            <a:endParaRPr lang="en-US" dirty="0"/>
          </a:p>
          <a:p>
            <a:r>
              <a:rPr lang="en-US" dirty="0"/>
              <a:t>Quick development</a:t>
            </a:r>
          </a:p>
          <a:p>
            <a:pPr lvl="1"/>
            <a:r>
              <a:rPr lang="en-US" dirty="0"/>
              <a:t>No need to modify compiler</a:t>
            </a:r>
          </a:p>
          <a:p>
            <a:pPr lvl="1"/>
            <a:r>
              <a:rPr lang="en-US" dirty="0"/>
              <a:t>Wide range of access patterns identified</a:t>
            </a:r>
          </a:p>
          <a:p>
            <a:pPr lvl="1"/>
            <a:endParaRPr lang="en-US" dirty="0"/>
          </a:p>
          <a:p>
            <a:r>
              <a:rPr lang="en-US" dirty="0"/>
              <a:t>Useful basis of collaboration?</a:t>
            </a:r>
          </a:p>
        </p:txBody>
      </p:sp>
    </p:spTree>
    <p:extLst>
      <p:ext uri="{BB962C8B-B14F-4D97-AF65-F5344CB8AC3E}">
        <p14:creationId xmlns:p14="http://schemas.microsoft.com/office/powerpoint/2010/main" val="3283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A0E9-3FC7-C241-93F8-8607D321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-55546"/>
            <a:ext cx="10058400" cy="570225"/>
          </a:xfrm>
        </p:spPr>
        <p:txBody>
          <a:bodyPr/>
          <a:lstStyle/>
          <a:p>
            <a:r>
              <a:rPr lang="en-US" dirty="0"/>
              <a:t>P38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48C55-53FE-F747-9FA8-A11D7662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9FFBD-DD45-304D-85BB-B1EE3443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810729"/>
            <a:ext cx="5194015" cy="56479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Initial Discussions (Sept 2017)</a:t>
            </a:r>
          </a:p>
          <a:p>
            <a:pPr lvl="1"/>
            <a:r>
              <a:rPr lang="en-US" dirty="0"/>
              <a:t>Brainstorm Architecture Ideas (e.g. “S/G”)</a:t>
            </a:r>
          </a:p>
          <a:p>
            <a:r>
              <a:rPr lang="en-US" dirty="0"/>
              <a:t>Summer 2018</a:t>
            </a:r>
          </a:p>
          <a:p>
            <a:pPr lvl="1"/>
            <a:r>
              <a:rPr lang="en-US" dirty="0"/>
              <a:t>Explore small set of architectures</a:t>
            </a:r>
          </a:p>
          <a:p>
            <a:pPr lvl="1"/>
            <a:r>
              <a:rPr lang="en-US" dirty="0"/>
              <a:t>Define applications scope</a:t>
            </a:r>
          </a:p>
          <a:p>
            <a:r>
              <a:rPr lang="en-US" dirty="0"/>
              <a:t>Late 2018-2019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Application Analysis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Refine Architectural ideas </a:t>
            </a:r>
          </a:p>
          <a:p>
            <a:pPr lvl="1"/>
            <a:r>
              <a:rPr lang="en-US" dirty="0"/>
              <a:t>Exploring software</a:t>
            </a:r>
          </a:p>
          <a:p>
            <a:r>
              <a:rPr lang="en-US" dirty="0"/>
              <a:t>Exploration Goals</a:t>
            </a:r>
          </a:p>
          <a:p>
            <a:pPr lvl="1"/>
            <a:r>
              <a:rPr lang="en-US" u="sng" dirty="0"/>
              <a:t>Is there a “win” here?</a:t>
            </a:r>
          </a:p>
          <a:p>
            <a:pPr lvl="1"/>
            <a:r>
              <a:rPr lang="en-US" u="sng" dirty="0"/>
              <a:t>Upside potential</a:t>
            </a:r>
          </a:p>
          <a:p>
            <a:r>
              <a:rPr lang="en-US" dirty="0"/>
              <a:t>Simulation Goals</a:t>
            </a:r>
          </a:p>
          <a:p>
            <a:pPr lvl="1"/>
            <a:r>
              <a:rPr lang="en-US" dirty="0"/>
              <a:t>Evaluate Implementation options</a:t>
            </a:r>
          </a:p>
          <a:p>
            <a:pPr lvl="1"/>
            <a:r>
              <a:rPr lang="en-US" dirty="0"/>
              <a:t>Foundation for future collaboration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6B186-2A8C-BE4F-B522-0A2FB5EC0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4" y="1531234"/>
            <a:ext cx="6662356" cy="34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98D3-95D5-2547-9688-7BC10C2C4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A98B3-94E1-E247-B295-86BEA4C14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4D6B0-71D2-2442-AD87-E337655C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3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2C88F-DBF0-AA46-883E-A8C8B6229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Analysis Infrastructure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873CB88-840E-5446-B911-8A679FB74D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E51E-07E8-D941-BF06-6F9FFD8E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8848-A9F5-1B49-8B24-C9B2161F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Analysis: Instruction Mix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422CA-E1A6-2248-88CD-029299B00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18C23-3B60-E444-802F-D3C07DD6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9" y="810728"/>
            <a:ext cx="5102244" cy="5345143"/>
          </a:xfrm>
        </p:spPr>
        <p:txBody>
          <a:bodyPr/>
          <a:lstStyle/>
          <a:p>
            <a:r>
              <a:rPr lang="en-US" dirty="0"/>
              <a:t>Dynamic Instruction Mix</a:t>
            </a:r>
          </a:p>
          <a:p>
            <a:pPr lvl="1"/>
            <a:r>
              <a:rPr lang="en-US" dirty="0"/>
              <a:t>~40-50% Memory</a:t>
            </a:r>
          </a:p>
          <a:p>
            <a:pPr lvl="1"/>
            <a:r>
              <a:rPr lang="en-US" dirty="0"/>
              <a:t>~20-40% Integer</a:t>
            </a:r>
          </a:p>
          <a:p>
            <a:pPr lvl="1"/>
            <a:r>
              <a:rPr lang="en-US" dirty="0"/>
              <a:t>~15-40% Other (Branch, FP,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Most Integer instructions calculating memory addresses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4CFE6-0ADE-2F4A-8158-2A9E0819B4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193" y="810728"/>
            <a:ext cx="6221752" cy="5583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35FF8-5F3D-BA47-B084-2E8E2A34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8" y="3221665"/>
            <a:ext cx="3832611" cy="31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4097-9EB1-C74B-BA01-AC8E9131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9B52-06C1-FB4D-ADE5-2ABD5A8D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Applications of interest</a:t>
            </a:r>
          </a:p>
          <a:p>
            <a:pPr lvl="1"/>
            <a:r>
              <a:rPr lang="en-US" dirty="0"/>
              <a:t>Potential “wins”, but still realistic</a:t>
            </a:r>
          </a:p>
          <a:p>
            <a:r>
              <a:rPr lang="en-US" dirty="0"/>
              <a:t>Understand what access patterns look like</a:t>
            </a:r>
          </a:p>
          <a:p>
            <a:r>
              <a:rPr lang="en-US" dirty="0"/>
              <a:t>Develop techniques to identify likely offload / scatter-gather sections</a:t>
            </a:r>
          </a:p>
        </p:txBody>
      </p:sp>
    </p:spTree>
    <p:extLst>
      <p:ext uri="{BB962C8B-B14F-4D97-AF65-F5344CB8AC3E}">
        <p14:creationId xmlns:p14="http://schemas.microsoft.com/office/powerpoint/2010/main" val="21612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C83DA5B-9EC3-ED44-ADCA-151CCFF8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3" y="1669325"/>
            <a:ext cx="8013411" cy="380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B1BA2-09B4-8948-98D1-074D76CB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5D2FB-F696-E44E-8D15-6C0246B2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2281-A7A1-4644-A7EF-3F6206E87D50}"/>
              </a:ext>
            </a:extLst>
          </p:cNvPr>
          <p:cNvSpPr/>
          <p:nvPr/>
        </p:nvSpPr>
        <p:spPr>
          <a:xfrm>
            <a:off x="64951" y="960760"/>
            <a:ext cx="3457182" cy="5114979"/>
          </a:xfrm>
          <a:prstGeom prst="rect">
            <a:avLst/>
          </a:prstGeom>
          <a:solidFill>
            <a:srgbClr val="FFA8A8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45A25-457A-EC41-ADA6-916472A10627}"/>
              </a:ext>
            </a:extLst>
          </p:cNvPr>
          <p:cNvSpPr/>
          <p:nvPr/>
        </p:nvSpPr>
        <p:spPr>
          <a:xfrm>
            <a:off x="3651331" y="1693333"/>
            <a:ext cx="1953604" cy="4382406"/>
          </a:xfrm>
          <a:prstGeom prst="rect">
            <a:avLst/>
          </a:prstGeom>
          <a:solidFill>
            <a:srgbClr val="A8FFA8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C186D-C455-3E4A-B5D5-53008A97AF17}"/>
              </a:ext>
            </a:extLst>
          </p:cNvPr>
          <p:cNvSpPr/>
          <p:nvPr/>
        </p:nvSpPr>
        <p:spPr>
          <a:xfrm>
            <a:off x="5678936" y="2269067"/>
            <a:ext cx="1280664" cy="3639482"/>
          </a:xfrm>
          <a:prstGeom prst="rect">
            <a:avLst/>
          </a:prstGeom>
          <a:solidFill>
            <a:srgbClr val="B0A8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295F4A-E44B-CA48-A32C-CC5483CD3D6C}"/>
              </a:ext>
            </a:extLst>
          </p:cNvPr>
          <p:cNvSpPr/>
          <p:nvPr/>
        </p:nvSpPr>
        <p:spPr>
          <a:xfrm>
            <a:off x="7033601" y="1693333"/>
            <a:ext cx="1145200" cy="3149600"/>
          </a:xfrm>
          <a:prstGeom prst="rect">
            <a:avLst/>
          </a:prstGeom>
          <a:solidFill>
            <a:srgbClr val="A8FFA8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CEF42-D088-0841-9390-F5BFAA325E2C}"/>
              </a:ext>
            </a:extLst>
          </p:cNvPr>
          <p:cNvSpPr/>
          <p:nvPr/>
        </p:nvSpPr>
        <p:spPr>
          <a:xfrm>
            <a:off x="3522133" y="960760"/>
            <a:ext cx="8608403" cy="575734"/>
          </a:xfrm>
          <a:prstGeom prst="rect">
            <a:avLst/>
          </a:prstGeom>
          <a:solidFill>
            <a:srgbClr val="FFA8A8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A25AAC-35B1-6249-9EC5-81B66B5B5D79}"/>
              </a:ext>
            </a:extLst>
          </p:cNvPr>
          <p:cNvSpPr/>
          <p:nvPr/>
        </p:nvSpPr>
        <p:spPr>
          <a:xfrm>
            <a:off x="8178801" y="2525434"/>
            <a:ext cx="4053334" cy="1572429"/>
          </a:xfrm>
          <a:prstGeom prst="rect">
            <a:avLst/>
          </a:prstGeom>
          <a:solidFill>
            <a:srgbClr val="A8FFA8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8AF68-A07E-F04C-BDC7-440C7F10FC9A}"/>
              </a:ext>
            </a:extLst>
          </p:cNvPr>
          <p:cNvSpPr/>
          <p:nvPr/>
        </p:nvSpPr>
        <p:spPr>
          <a:xfrm>
            <a:off x="6959600" y="5171469"/>
            <a:ext cx="5272535" cy="737080"/>
          </a:xfrm>
          <a:prstGeom prst="rect">
            <a:avLst/>
          </a:prstGeom>
          <a:solidFill>
            <a:srgbClr val="B0A8FF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71B4-C721-F14A-B03F-19DDDA6C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0" y="1032933"/>
            <a:ext cx="3132667" cy="5042806"/>
          </a:xfrm>
        </p:spPr>
        <p:txBody>
          <a:bodyPr/>
          <a:lstStyle/>
          <a:p>
            <a:r>
              <a:rPr lang="en-US" dirty="0"/>
              <a:t>Ariel Processor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MemHierarchy</a:t>
            </a:r>
            <a:endParaRPr lang="en-US" dirty="0"/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Dir. Controller</a:t>
            </a:r>
          </a:p>
          <a:p>
            <a:pPr lvl="1"/>
            <a:r>
              <a:rPr lang="en-US" dirty="0"/>
              <a:t>Mem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Merlin Network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E9134-6262-9946-B2DD-552A6FCCD795}"/>
              </a:ext>
            </a:extLst>
          </p:cNvPr>
          <p:cNvSpPr/>
          <p:nvPr/>
        </p:nvSpPr>
        <p:spPr>
          <a:xfrm>
            <a:off x="5604935" y="1694996"/>
            <a:ext cx="1428665" cy="375380"/>
          </a:xfrm>
          <a:prstGeom prst="rect">
            <a:avLst/>
          </a:prstGeom>
          <a:solidFill>
            <a:srgbClr val="A8FFA8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1BA2-09B4-8948-98D1-074D76CB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5D2FB-F696-E44E-8D15-6C0246B2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71B4-C721-F14A-B03F-19DDDA6C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0" y="1032933"/>
            <a:ext cx="3132667" cy="5042806"/>
          </a:xfrm>
        </p:spPr>
        <p:txBody>
          <a:bodyPr/>
          <a:lstStyle/>
          <a:p>
            <a:r>
              <a:rPr lang="en-US" dirty="0"/>
              <a:t>Ariel Processor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MemHierarchy</a:t>
            </a:r>
            <a:endParaRPr lang="en-US" dirty="0"/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Dir. Controller</a:t>
            </a:r>
          </a:p>
          <a:p>
            <a:pPr lvl="1"/>
            <a:r>
              <a:rPr lang="en-US" dirty="0"/>
              <a:t>Mem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Merlin Network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B4F49B-F7F6-8249-9F62-F05E94C0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" y="1267326"/>
            <a:ext cx="8774779" cy="41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55A7B-7854-E145-92D9-B491DF4BAE2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48" y="1014983"/>
            <a:ext cx="5631444" cy="50293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(dynamic binary instrumentation)</a:t>
            </a:r>
          </a:p>
          <a:p>
            <a:pPr algn="l"/>
            <a:r>
              <a:rPr lang="en-US" dirty="0"/>
              <a:t>Passes instructions to virtual core in SST via shared memory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pPr lvl="1"/>
            <a:endParaRPr lang="en-US" dirty="0"/>
          </a:p>
          <a:p>
            <a:pPr algn="l"/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Network driver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B080C-50DA-9341-ACC8-5474CDA58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IISWC 2019 Tutorial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7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PPT_fixed" id="{321FDF8B-D849-7F4B-BFA0-17F4FC9C2AFC}" vid="{56D18D68-F30A-A148-AFB2-DB7A5D1F0042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4303</TotalTime>
  <Words>1584</Words>
  <Application>Microsoft Macintosh PowerPoint</Application>
  <PresentationFormat>Widescreen</PresentationFormat>
  <Paragraphs>341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Andale Mono</vt:lpstr>
      <vt:lpstr>Arial</vt:lpstr>
      <vt:lpstr>Calibri</vt:lpstr>
      <vt:lpstr>Calibri Light</vt:lpstr>
      <vt:lpstr>Gill Sans MT</vt:lpstr>
      <vt:lpstr>Monaco</vt:lpstr>
      <vt:lpstr>System Font Regular</vt:lpstr>
      <vt:lpstr>Trebuchet MS</vt:lpstr>
      <vt:lpstr>1_Sandia Theme 1</vt:lpstr>
      <vt:lpstr>1_Office Theme</vt:lpstr>
      <vt:lpstr>2_Sandia Theme 1</vt:lpstr>
      <vt:lpstr>P38 Scatter Gather Experiments</vt:lpstr>
      <vt:lpstr>Agenda</vt:lpstr>
      <vt:lpstr>P38 Background</vt:lpstr>
      <vt:lpstr>Application Analysis Infrastructure</vt:lpstr>
      <vt:lpstr>Simple Analysis: Instruction Mix </vt:lpstr>
      <vt:lpstr>Application Analysis Goals</vt:lpstr>
      <vt:lpstr>Key Components</vt:lpstr>
      <vt:lpstr>Key Components</vt:lpstr>
      <vt:lpstr>Ariel: PIN-based processor</vt:lpstr>
      <vt:lpstr>Ariel: The Tradeoff</vt:lpstr>
      <vt:lpstr>MemHierarchy: Memory system</vt:lpstr>
      <vt:lpstr>Merlin Network simulator</vt:lpstr>
      <vt:lpstr>Analysis Infrastructure</vt:lpstr>
      <vt:lpstr>Words Touched Before $ Evict</vt:lpstr>
      <vt:lpstr>Reads Before Evict</vt:lpstr>
      <vt:lpstr>Threads/Page Access</vt:lpstr>
      <vt:lpstr>Usage Histograms</vt:lpstr>
      <vt:lpstr>Access Pattern Detection</vt:lpstr>
      <vt:lpstr>MiniMD: Memory Hotspots</vt:lpstr>
      <vt:lpstr>Scatter/Gather Evaluation</vt:lpstr>
      <vt:lpstr>S/G Evaluation Goals</vt:lpstr>
      <vt:lpstr>Evaluation Infrastructure</vt:lpstr>
      <vt:lpstr>Evaluation Infrastructure: Application</vt:lpstr>
      <vt:lpstr>Evaluation Infrastructure: Application Interface</vt:lpstr>
      <vt:lpstr>Initial Applications: Kripke, hpgmg, XSBench</vt:lpstr>
      <vt:lpstr>Evaluation Infrastructure: Application Modifications</vt:lpstr>
      <vt:lpstr>Performance estimates</vt:lpstr>
      <vt:lpstr>S/G to Scratchpad</vt:lpstr>
      <vt:lpstr>Summary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P38 Scatter Gather Experiments</dc:title>
  <dc:creator>Arun Rodrigues</dc:creator>
  <cp:lastModifiedBy>Arun Rodrigues</cp:lastModifiedBy>
  <cp:revision>46</cp:revision>
  <dcterms:created xsi:type="dcterms:W3CDTF">2020-11-03T22:53:04Z</dcterms:created>
  <dcterms:modified xsi:type="dcterms:W3CDTF">2020-11-06T22:36:45Z</dcterms:modified>
</cp:coreProperties>
</file>